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37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95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1217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778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199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889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97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90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65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44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515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32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9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5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62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8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8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02162"/>
            <a:ext cx="9144000" cy="637309"/>
          </a:xfrm>
        </p:spPr>
        <p:txBody>
          <a:bodyPr>
            <a:normAutofit fontScale="90000"/>
          </a:bodyPr>
          <a:lstStyle/>
          <a:p>
            <a:r>
              <a:rPr lang="uk-UA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ХЕРСОНСЬКИЙ ДЕРЖАВНИЙ УНІВЕРСИТЕТ</a:t>
            </a:r>
            <a:endParaRPr lang="en-US" sz="4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995681"/>
            <a:ext cx="9144000" cy="5111822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 біології, географії та екології</a:t>
            </a:r>
          </a:p>
          <a:p>
            <a:pPr algn="ctr"/>
            <a:r>
              <a:rPr lang="uk-UA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 географії та екології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pPr algn="ctr"/>
            <a:r>
              <a:rPr lang="uk-UA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Дисципліна вільного вибору</a:t>
            </a:r>
          </a:p>
          <a:p>
            <a:pPr algn="ctr"/>
            <a:r>
              <a:rPr lang="uk-UA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«Структурна та динамічна геоморфологія»</a:t>
            </a:r>
          </a:p>
          <a:p>
            <a:pPr algn="ctr"/>
            <a:endParaRPr lang="uk-UA" sz="28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9247" y="2211597"/>
            <a:ext cx="2362200" cy="24003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8675" y="2211597"/>
            <a:ext cx="2316555" cy="231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10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75629"/>
            <a:ext cx="8596668" cy="54898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Об’єктом</a:t>
            </a:r>
            <a:r>
              <a:rPr lang="uk-UA" sz="2400" b="1" dirty="0" smtClean="0"/>
              <a:t> </a:t>
            </a:r>
            <a:r>
              <a:rPr lang="uk-UA" sz="2400" dirty="0" smtClean="0"/>
              <a:t>вивчення є рельєф земної поверхні.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Предметом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/>
              <a:t>вивчення</a:t>
            </a:r>
            <a:r>
              <a:rPr lang="ru-RU" sz="2400" dirty="0"/>
              <a:t> </a:t>
            </a:r>
            <a:r>
              <a:rPr lang="ru-RU" sz="2400" dirty="0" err="1" smtClean="0"/>
              <a:t>структурної</a:t>
            </a:r>
            <a:r>
              <a:rPr lang="ru-RU" sz="2400" dirty="0" smtClean="0"/>
              <a:t> та </a:t>
            </a:r>
            <a:r>
              <a:rPr lang="ru-RU" sz="2400" dirty="0" err="1" smtClean="0"/>
              <a:t>динамічної</a:t>
            </a:r>
            <a:r>
              <a:rPr lang="ru-RU" sz="2400" dirty="0" smtClean="0"/>
              <a:t> </a:t>
            </a:r>
            <a:r>
              <a:rPr lang="ru-RU" sz="2400" dirty="0" err="1"/>
              <a:t>геоморфології</a:t>
            </a:r>
            <a:r>
              <a:rPr lang="ru-RU" sz="2400" dirty="0"/>
              <a:t> є </a:t>
            </a:r>
            <a:r>
              <a:rPr lang="uk-UA" sz="2400" dirty="0"/>
              <a:t>будова і формування структурного рельєфу </a:t>
            </a:r>
            <a:r>
              <a:rPr lang="uk-UA" sz="2400" dirty="0" smtClean="0"/>
              <a:t>Землі, </a:t>
            </a:r>
            <a:r>
              <a:rPr lang="ru-RU" sz="2400" dirty="0" err="1" smtClean="0"/>
              <a:t>динаміка</a:t>
            </a:r>
            <a:r>
              <a:rPr lang="ru-RU" sz="2400" dirty="0" smtClean="0"/>
              <a:t> </a:t>
            </a:r>
            <a:r>
              <a:rPr lang="ru-RU" sz="2400" dirty="0" err="1"/>
              <a:t>рельєфу</a:t>
            </a:r>
            <a:r>
              <a:rPr lang="ru-RU" sz="2400" dirty="0"/>
              <a:t> </a:t>
            </a:r>
            <a:r>
              <a:rPr lang="ru-RU" sz="2400" dirty="0" smtClean="0"/>
              <a:t>і спектр </a:t>
            </a:r>
            <a:r>
              <a:rPr lang="ru-RU" sz="2400" dirty="0" err="1"/>
              <a:t>рельєфотвірних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цю</a:t>
            </a:r>
            <a:r>
              <a:rPr lang="ru-RU" sz="2400" dirty="0"/>
              <a:t> </a:t>
            </a:r>
            <a:r>
              <a:rPr lang="ru-RU" sz="2400" dirty="0" err="1"/>
              <a:t>динаміку</a:t>
            </a:r>
            <a:r>
              <a:rPr lang="ru-RU" sz="2400" dirty="0"/>
              <a:t> </a:t>
            </a:r>
            <a:r>
              <a:rPr lang="ru-RU" sz="2400" dirty="0" err="1"/>
              <a:t>визначають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04407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40081"/>
            <a:ext cx="8596668" cy="54012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навчальної дисципліни:</a:t>
            </a:r>
            <a:r>
              <a:rPr lang="uk-UA" sz="2400" b="1" dirty="0">
                <a:solidFill>
                  <a:schemeClr val="accent1"/>
                </a:solidFill>
              </a:rPr>
              <a:t> </a:t>
            </a:r>
            <a:r>
              <a:rPr lang="uk-UA" sz="2400" dirty="0"/>
              <a:t>сформувати у студентів уявлення про генезис, еволюцію, структуру, морфометрію, морфографію та динаміку рельєфу </a:t>
            </a:r>
            <a:r>
              <a:rPr lang="uk-UA" sz="2400" dirty="0" smtClean="0"/>
              <a:t>земної поверхні.</a:t>
            </a:r>
          </a:p>
          <a:p>
            <a:pPr marL="0" indent="0">
              <a:buNone/>
            </a:pPr>
            <a:r>
              <a:rPr lang="uk-UA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Завдання:</a:t>
            </a:r>
            <a:endParaRPr lang="ru-RU" sz="24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400" dirty="0"/>
              <a:t>Теоретичні: вивчити особливості рельєфу </a:t>
            </a:r>
            <a:r>
              <a:rPr lang="uk-UA" sz="2400" dirty="0" smtClean="0"/>
              <a:t>Землі, </a:t>
            </a:r>
            <a:r>
              <a:rPr lang="uk-UA" sz="2400" dirty="0"/>
              <a:t>його генезис, еволюцію, структурну зумовленість, </a:t>
            </a:r>
            <a:r>
              <a:rPr lang="uk-UA" sz="2400" dirty="0" err="1"/>
              <a:t>морфографічні</a:t>
            </a:r>
            <a:r>
              <a:rPr lang="uk-UA" sz="2400" dirty="0"/>
              <a:t>, </a:t>
            </a:r>
            <a:r>
              <a:rPr lang="uk-UA" sz="2400" dirty="0" err="1"/>
              <a:t>морфометричні</a:t>
            </a:r>
            <a:r>
              <a:rPr lang="uk-UA" sz="2400" dirty="0"/>
              <a:t> та динамічні характеристики.</a:t>
            </a:r>
            <a:endParaRPr lang="ru-RU" sz="2400" dirty="0"/>
          </a:p>
          <a:p>
            <a:r>
              <a:rPr lang="uk-UA" sz="2400" dirty="0"/>
              <a:t>Практичні: навчитися аналізувати геоморфологічні </a:t>
            </a:r>
            <a:r>
              <a:rPr lang="uk-UA" sz="2400" dirty="0" smtClean="0"/>
              <a:t>карти, </a:t>
            </a:r>
            <a:r>
              <a:rPr lang="uk-UA" sz="2400" dirty="0"/>
              <a:t>будувати геоморфологічні профілі та описувати рельєф різних територій.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73060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055" y="609600"/>
            <a:ext cx="9391226" cy="1320800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Програмні компетентності, що 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забезпечуються</a:t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компонентом освітньої програми</a:t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«Структурна </a:t>
            </a:r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динамічна геоморфологія»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0936" y="2112472"/>
            <a:ext cx="9052399" cy="428832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sz="2000" b="1" i="1" dirty="0"/>
              <a:t>Загальні компетентності</a:t>
            </a:r>
            <a:endParaRPr lang="ru-RU" sz="2000" dirty="0"/>
          </a:p>
          <a:p>
            <a:pPr lvl="0"/>
            <a:r>
              <a:rPr lang="uk-UA" sz="2000" dirty="0"/>
              <a:t>Здатність застосовувати знання в практичних ситуаціях</a:t>
            </a:r>
            <a:r>
              <a:rPr lang="ru-RU" sz="2000" dirty="0"/>
              <a:t>.</a:t>
            </a:r>
          </a:p>
          <a:p>
            <a:pPr lvl="0"/>
            <a:r>
              <a:rPr lang="uk-UA" sz="2000" dirty="0"/>
              <a:t>Прагнення до збереження природного навколишнього середовища</a:t>
            </a:r>
            <a:r>
              <a:rPr lang="en-US" sz="2000" dirty="0"/>
              <a:t>.</a:t>
            </a:r>
            <a:endParaRPr lang="ru-RU" sz="2000" dirty="0"/>
          </a:p>
          <a:p>
            <a:pPr marL="0" indent="0">
              <a:buNone/>
            </a:pPr>
            <a:r>
              <a:rPr lang="uk-UA" sz="2000" b="1" i="1" dirty="0"/>
              <a:t>Фахові компетентності</a:t>
            </a:r>
            <a:endParaRPr lang="ru-RU" sz="2000" dirty="0"/>
          </a:p>
          <a:p>
            <a:r>
              <a:rPr lang="uk-UA" sz="2000" dirty="0" smtClean="0"/>
              <a:t>Знання та розуміння теоретичних основ наук про Землю як комплексну природну систему.</a:t>
            </a:r>
          </a:p>
          <a:p>
            <a:r>
              <a:rPr lang="uk-UA" sz="2000" dirty="0" smtClean="0"/>
              <a:t>Здатність до всебічного аналізу складу і будови </a:t>
            </a:r>
            <a:r>
              <a:rPr lang="uk-UA" sz="2000" dirty="0" err="1" smtClean="0"/>
              <a:t>геосфер</a:t>
            </a:r>
            <a:r>
              <a:rPr lang="uk-UA" sz="2000" dirty="0" smtClean="0"/>
              <a:t>. 	</a:t>
            </a:r>
          </a:p>
          <a:p>
            <a:r>
              <a:rPr lang="uk-UA" sz="2000" dirty="0" smtClean="0"/>
              <a:t>Здатність інтегрувати польові та лабораторні спостереження з теорією у послідовності: від спостереження до розпізнавання, синтезу і моделювання.	</a:t>
            </a:r>
          </a:p>
          <a:p>
            <a:r>
              <a:rPr lang="uk-UA" sz="2000" dirty="0" smtClean="0"/>
              <a:t>Здатність до планування, організації та проведення досліджень і підготовки звітності. </a:t>
            </a:r>
          </a:p>
          <a:p>
            <a:r>
              <a:rPr lang="uk-UA" sz="2000" dirty="0" smtClean="0"/>
              <a:t>Здатність ідентифікувати та класифікувати відомі і реєструвати нові об’єкти у </a:t>
            </a:r>
            <a:r>
              <a:rPr lang="uk-UA" sz="2000" dirty="0" err="1" smtClean="0"/>
              <a:t>геосферах</a:t>
            </a:r>
            <a:r>
              <a:rPr lang="uk-UA" sz="2000" dirty="0" smtClean="0"/>
              <a:t>, їх властивості та притаманні їм процеси. </a:t>
            </a:r>
            <a:r>
              <a:rPr lang="ru-RU" sz="2000" dirty="0"/>
              <a:t>	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38991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Програма навчальної дисципліни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2000" b="1" i="1" dirty="0">
                <a:solidFill>
                  <a:schemeClr val="accent3"/>
                </a:solidFill>
              </a:rPr>
              <a:t>Структурна геоморфологія як наукова дисципліна</a:t>
            </a:r>
            <a:endParaRPr lang="ru-RU" sz="2000" dirty="0">
              <a:solidFill>
                <a:schemeClr val="accent3"/>
              </a:solidFill>
            </a:endParaRPr>
          </a:p>
          <a:p>
            <a:r>
              <a:rPr lang="uk-UA" sz="2000" b="1" dirty="0"/>
              <a:t>Вступ до структурної геоморфології. Передумови виникнення й історія розвитку структурної геоморфології. </a:t>
            </a:r>
            <a:endParaRPr lang="ru-RU" sz="2000" dirty="0"/>
          </a:p>
          <a:p>
            <a:r>
              <a:rPr lang="uk-UA" sz="2000" b="1" dirty="0"/>
              <a:t>Теоретичні основи структурної геоморфології.</a:t>
            </a:r>
            <a:endParaRPr lang="ru-RU" sz="2000" dirty="0"/>
          </a:p>
          <a:p>
            <a:r>
              <a:rPr lang="uk-UA" sz="2000" b="1" dirty="0"/>
              <a:t>Методика структурно-геоморфологічних і структурно-динамічних досліджень.</a:t>
            </a:r>
            <a:endParaRPr lang="ru-RU" sz="2000" dirty="0"/>
          </a:p>
          <a:p>
            <a:r>
              <a:rPr lang="uk-UA" sz="2000" b="1" dirty="0"/>
              <a:t>Методика й методи тектонічного аналізу рельєфу.</a:t>
            </a:r>
            <a:endParaRPr lang="ru-RU" sz="2000" dirty="0"/>
          </a:p>
          <a:p>
            <a:r>
              <a:rPr lang="uk-UA" sz="2000" b="1" dirty="0"/>
              <a:t>Вплив гірничих порід (скал) на будову та формування рельєфу. </a:t>
            </a:r>
            <a:r>
              <a:rPr lang="uk-UA" sz="2000" b="1" dirty="0" err="1"/>
              <a:t>Літогенний</a:t>
            </a:r>
            <a:r>
              <a:rPr lang="uk-UA" sz="2000" b="1" dirty="0"/>
              <a:t> рельєф.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52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i="1" dirty="0">
                <a:solidFill>
                  <a:schemeClr val="accent3"/>
                </a:solidFill>
              </a:rPr>
              <a:t>Основні типи структурного рельєфу. Структурний рельєф Землі</a:t>
            </a:r>
            <a:endParaRPr lang="ru-RU" sz="2000" dirty="0">
              <a:solidFill>
                <a:schemeClr val="accent3"/>
              </a:solidFill>
            </a:endParaRPr>
          </a:p>
          <a:p>
            <a:r>
              <a:rPr lang="uk-UA" sz="2000" b="1" dirty="0"/>
              <a:t>Рельєф і геологічна структура. Структурно-денудаційний рельєф.</a:t>
            </a:r>
            <a:endParaRPr lang="ru-RU" sz="2000" dirty="0"/>
          </a:p>
          <a:p>
            <a:r>
              <a:rPr lang="uk-UA" sz="2000" b="1" dirty="0"/>
              <a:t>Тектоніка і рельєф. </a:t>
            </a:r>
            <a:r>
              <a:rPr lang="uk-UA" sz="2000" b="1" dirty="0" err="1"/>
              <a:t>Тектогенний</a:t>
            </a:r>
            <a:r>
              <a:rPr lang="uk-UA" sz="2000" b="1" dirty="0"/>
              <a:t> рельєф. </a:t>
            </a:r>
            <a:endParaRPr lang="ru-RU" sz="2000" dirty="0"/>
          </a:p>
          <a:p>
            <a:r>
              <a:rPr lang="uk-UA" sz="2000" b="1" dirty="0"/>
              <a:t>Умови, чинники й особливості морфологічного прояву тектонічних форм земної кори. </a:t>
            </a:r>
            <a:endParaRPr lang="ru-RU" sz="2000" dirty="0"/>
          </a:p>
          <a:p>
            <a:r>
              <a:rPr lang="uk-UA" sz="2000" b="1" dirty="0"/>
              <a:t>Структурний рельєф континентів і океанських </a:t>
            </a:r>
            <a:r>
              <a:rPr lang="uk-UA" sz="2000" b="1" dirty="0" err="1"/>
              <a:t>улоговин</a:t>
            </a:r>
            <a:r>
              <a:rPr lang="uk-UA" sz="2000" b="1" dirty="0"/>
              <a:t>.</a:t>
            </a:r>
            <a:endParaRPr lang="ru-RU" sz="2000" dirty="0"/>
          </a:p>
          <a:p>
            <a:r>
              <a:rPr lang="uk-UA" sz="2000" b="1" dirty="0"/>
              <a:t>Регіональний структурно-геоморфологічний аналіз.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04787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6534" y="1398589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i="1" dirty="0">
                <a:solidFill>
                  <a:schemeClr val="accent3"/>
                </a:solidFill>
              </a:rPr>
              <a:t>Вступ до динамічної </a:t>
            </a:r>
            <a:r>
              <a:rPr lang="uk-UA" sz="2000" b="1" i="1" dirty="0" smtClean="0">
                <a:solidFill>
                  <a:schemeClr val="accent3"/>
                </a:solidFill>
              </a:rPr>
              <a:t>геоморфології. Процеси </a:t>
            </a:r>
            <a:r>
              <a:rPr lang="uk-UA" sz="2000" b="1" i="1" dirty="0">
                <a:solidFill>
                  <a:schemeClr val="accent3"/>
                </a:solidFill>
              </a:rPr>
              <a:t>ендогенного </a:t>
            </a:r>
            <a:r>
              <a:rPr lang="uk-UA" sz="2000" b="1" i="1" dirty="0" err="1">
                <a:solidFill>
                  <a:schemeClr val="accent3"/>
                </a:solidFill>
              </a:rPr>
              <a:t>рельєфотворення</a:t>
            </a:r>
            <a:endParaRPr lang="ru-RU" sz="2000" dirty="0">
              <a:solidFill>
                <a:schemeClr val="accent3"/>
              </a:solidFill>
            </a:endParaRPr>
          </a:p>
          <a:p>
            <a:r>
              <a:rPr lang="uk-UA" sz="2000" b="1" dirty="0"/>
              <a:t>Вступ. Основні джерела енергії геоморфологічних процесі, їх аналіз.</a:t>
            </a:r>
            <a:endParaRPr lang="ru-RU" sz="2000" dirty="0"/>
          </a:p>
          <a:p>
            <a:r>
              <a:rPr lang="uk-UA" sz="2000" b="1" dirty="0"/>
              <a:t>Енергія і сили. </a:t>
            </a:r>
            <a:endParaRPr lang="ru-RU" sz="2000" dirty="0"/>
          </a:p>
          <a:p>
            <a:r>
              <a:rPr lang="uk-UA" sz="2000" b="1" dirty="0"/>
              <a:t>Реакція середовища.</a:t>
            </a:r>
            <a:endParaRPr lang="ru-RU" sz="2000" dirty="0"/>
          </a:p>
          <a:p>
            <a:r>
              <a:rPr lang="uk-UA" sz="2000" b="1" dirty="0"/>
              <a:t>Взаємозв’язок між окремими тектонічними і кліматичними явищами та характером геоморфологічних процесів. </a:t>
            </a:r>
            <a:endParaRPr lang="ru-RU" sz="2000" dirty="0"/>
          </a:p>
          <a:p>
            <a:r>
              <a:rPr lang="uk-UA" sz="2000" b="1" dirty="0"/>
              <a:t>Ендогенне </a:t>
            </a:r>
            <a:r>
              <a:rPr lang="uk-UA" sz="2000" b="1" dirty="0" err="1" smtClean="0"/>
              <a:t>рельєфотворення</a:t>
            </a:r>
            <a:r>
              <a:rPr lang="uk-UA" sz="2000" b="1" dirty="0" smtClean="0"/>
              <a:t> </a:t>
            </a:r>
            <a:r>
              <a:rPr lang="uk-UA" sz="2000" b="1" dirty="0"/>
              <a:t>і </a:t>
            </a:r>
            <a:r>
              <a:rPr lang="uk-UA" sz="2000" b="1" dirty="0" err="1"/>
              <a:t>магматизм</a:t>
            </a:r>
            <a:r>
              <a:rPr lang="uk-UA" sz="2000" b="1" dirty="0"/>
              <a:t>. </a:t>
            </a:r>
            <a:endParaRPr lang="ru-RU" sz="2000" dirty="0"/>
          </a:p>
          <a:p>
            <a:r>
              <a:rPr lang="uk-UA" sz="2000" b="1" dirty="0"/>
              <a:t>Різні пити тектонічних рухів.</a:t>
            </a:r>
            <a:endParaRPr lang="ru-RU" sz="2000" dirty="0"/>
          </a:p>
          <a:p>
            <a:r>
              <a:rPr lang="uk-UA" sz="2000" b="1" dirty="0"/>
              <a:t>Землетруси.</a:t>
            </a:r>
            <a:endParaRPr lang="ru-RU" sz="2000" dirty="0"/>
          </a:p>
          <a:p>
            <a:r>
              <a:rPr lang="uk-UA" sz="2000" b="1" dirty="0"/>
              <a:t>Ендогенне </a:t>
            </a:r>
            <a:r>
              <a:rPr lang="uk-UA" sz="2000" b="1" dirty="0" err="1" smtClean="0"/>
              <a:t>рельєфотворення</a:t>
            </a:r>
            <a:r>
              <a:rPr lang="uk-UA" sz="2000" b="1" dirty="0" smtClean="0"/>
              <a:t> </a:t>
            </a:r>
            <a:r>
              <a:rPr lang="uk-UA" sz="2000" b="1" dirty="0"/>
              <a:t>і метаморфізм порід земної кори.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40617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5760"/>
            <a:ext cx="8596668" cy="60655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i="1" dirty="0">
                <a:solidFill>
                  <a:schemeClr val="accent3"/>
                </a:solidFill>
              </a:rPr>
              <a:t>Процеси екзогенного </a:t>
            </a:r>
            <a:r>
              <a:rPr lang="uk-UA" sz="2000" b="1" i="1" dirty="0" err="1" smtClean="0">
                <a:solidFill>
                  <a:schemeClr val="accent3"/>
                </a:solidFill>
              </a:rPr>
              <a:t>рельєфотворення</a:t>
            </a:r>
            <a:r>
              <a:rPr lang="uk-UA" sz="2000" b="1" i="1" dirty="0">
                <a:solidFill>
                  <a:schemeClr val="accent3"/>
                </a:solidFill>
              </a:rPr>
              <a:t>. </a:t>
            </a:r>
            <a:r>
              <a:rPr lang="uk-UA" sz="2000" b="1" i="1" dirty="0" smtClean="0">
                <a:solidFill>
                  <a:schemeClr val="accent3"/>
                </a:solidFill>
              </a:rPr>
              <a:t>Загальні </a:t>
            </a:r>
            <a:r>
              <a:rPr lang="uk-UA" sz="2000" b="1" i="1" dirty="0">
                <a:solidFill>
                  <a:schemeClr val="accent3"/>
                </a:solidFill>
              </a:rPr>
              <a:t>тенденції в розвитку рельєфу і його форм</a:t>
            </a:r>
            <a:endParaRPr lang="ru-RU" sz="2000" dirty="0">
              <a:solidFill>
                <a:schemeClr val="accent3"/>
              </a:solidFill>
            </a:endParaRPr>
          </a:p>
          <a:p>
            <a:r>
              <a:rPr lang="uk-UA" sz="2000" b="1" dirty="0"/>
              <a:t>Процеси вивітрювання.</a:t>
            </a:r>
            <a:endParaRPr lang="ru-RU" sz="2000" dirty="0"/>
          </a:p>
          <a:p>
            <a:r>
              <a:rPr lang="uk-UA" sz="2000" b="1" dirty="0"/>
              <a:t>Схилові процеси і </a:t>
            </a:r>
            <a:r>
              <a:rPr lang="uk-UA" sz="2000" b="1" dirty="0" err="1"/>
              <a:t>морфолітогенез</a:t>
            </a:r>
            <a:r>
              <a:rPr lang="uk-UA" sz="2000" b="1" dirty="0"/>
              <a:t> на схилах. </a:t>
            </a:r>
            <a:endParaRPr lang="ru-RU" sz="2000" dirty="0"/>
          </a:p>
          <a:p>
            <a:r>
              <a:rPr lang="uk-UA" sz="2000" b="1" dirty="0" err="1"/>
              <a:t>Флювіальний</a:t>
            </a:r>
            <a:r>
              <a:rPr lang="uk-UA" sz="2000" b="1" dirty="0"/>
              <a:t> морфогенез.</a:t>
            </a:r>
            <a:endParaRPr lang="ru-RU" sz="2000" dirty="0"/>
          </a:p>
          <a:p>
            <a:r>
              <a:rPr lang="uk-UA" sz="2000" b="1" dirty="0"/>
              <a:t>Геоморфологічна діяльність льоду і снігу.</a:t>
            </a:r>
            <a:endParaRPr lang="ru-RU" sz="2000" dirty="0"/>
          </a:p>
          <a:p>
            <a:r>
              <a:rPr lang="uk-UA" sz="2000" b="1" dirty="0"/>
              <a:t>Кріогенний морфогенез. </a:t>
            </a:r>
            <a:endParaRPr lang="ru-RU" sz="2000" dirty="0"/>
          </a:p>
          <a:p>
            <a:r>
              <a:rPr lang="uk-UA" sz="2000" b="1" dirty="0"/>
              <a:t>Еоловий морфогенез. </a:t>
            </a:r>
            <a:endParaRPr lang="ru-RU" sz="2000" dirty="0"/>
          </a:p>
          <a:p>
            <a:r>
              <a:rPr lang="uk-UA" sz="2000" b="1" dirty="0"/>
              <a:t>Карстоутворення. </a:t>
            </a:r>
            <a:endParaRPr lang="ru-RU" sz="2000" dirty="0"/>
          </a:p>
          <a:p>
            <a:r>
              <a:rPr lang="uk-UA" sz="2000" b="1" dirty="0" err="1"/>
              <a:t>Прибережно</a:t>
            </a:r>
            <a:r>
              <a:rPr lang="uk-UA" sz="2000" b="1" dirty="0"/>
              <a:t>-морські процеси. </a:t>
            </a:r>
            <a:endParaRPr lang="ru-RU" sz="2000" dirty="0"/>
          </a:p>
          <a:p>
            <a:r>
              <a:rPr lang="uk-UA" sz="2000" b="1" dirty="0"/>
              <a:t>Озерні і болотні процеси. </a:t>
            </a:r>
            <a:endParaRPr lang="ru-RU" sz="2000" dirty="0"/>
          </a:p>
          <a:p>
            <a:r>
              <a:rPr lang="uk-UA" sz="2000" b="1" dirty="0"/>
              <a:t>Основні теорії формування </a:t>
            </a:r>
            <a:r>
              <a:rPr lang="uk-UA" sz="2000" b="1" dirty="0" err="1"/>
              <a:t>мегаформ</a:t>
            </a:r>
            <a:r>
              <a:rPr lang="uk-UA" sz="2000" b="1" dirty="0"/>
              <a:t> рельєфу Землі і їх суть</a:t>
            </a:r>
            <a:r>
              <a:rPr lang="uk-UA" sz="2000" dirty="0"/>
              <a:t>. </a:t>
            </a:r>
            <a:endParaRPr lang="ru-RU" sz="2000" dirty="0"/>
          </a:p>
          <a:p>
            <a:r>
              <a:rPr lang="uk-UA" sz="2000" b="1" dirty="0"/>
              <a:t>Циклічність в розвитку рельєфу.</a:t>
            </a:r>
            <a:endParaRPr lang="ru-RU" sz="2000" dirty="0"/>
          </a:p>
          <a:p>
            <a:r>
              <a:rPr lang="uk-UA" sz="2000" b="1" dirty="0"/>
              <a:t>Формування поверхонь вирівнювання.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5982570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387</Words>
  <Application>Microsoft Office PowerPoint</Application>
  <PresentationFormat>Широкоэкранный</PresentationFormat>
  <Paragraphs>68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ХЕРСОНСЬКИЙ ДЕРЖАВНИЙ УНІВЕРСИТЕТ</vt:lpstr>
      <vt:lpstr>Презентация PowerPoint</vt:lpstr>
      <vt:lpstr>Презентация PowerPoint</vt:lpstr>
      <vt:lpstr>Програмні компетентності, що забезпечуються компонентом освітньої програми «Структурна і динамічна геоморфологія»</vt:lpstr>
      <vt:lpstr>Програма навчальної дисципліни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</dc:title>
  <dc:creator>Дмитрий Зинченко</dc:creator>
  <cp:lastModifiedBy>Дмитрий Зинченко</cp:lastModifiedBy>
  <cp:revision>9</cp:revision>
  <dcterms:created xsi:type="dcterms:W3CDTF">2020-06-21T15:48:04Z</dcterms:created>
  <dcterms:modified xsi:type="dcterms:W3CDTF">2020-07-29T11:40:57Z</dcterms:modified>
</cp:coreProperties>
</file>